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89C66-726F-4552-9AF4-09A15808E183}" type="datetimeFigureOut">
              <a:rPr lang="ko-KR" altLang="en-US" smtClean="0"/>
              <a:pPr/>
              <a:t>2009-07-29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71FE6-AF54-4051-B3C7-84DF9FFB2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10" Type="http://schemas.openxmlformats.org/officeDocument/2006/relationships/image" Target="../media/image8.jpeg"/><Relationship Id="rId4" Type="http://schemas.openxmlformats.org/officeDocument/2006/relationships/image" Target="../media/image3.gif"/><Relationship Id="rId9" Type="http://schemas.openxmlformats.org/officeDocument/2006/relationships/hyperlink" Target="http://www.aacc.org/Pages/default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0" y="6572272"/>
            <a:ext cx="7358082" cy="2857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6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-1304"/>
            <a:ext cx="8215338" cy="576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6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 cstate="print"/>
          <a:srcRect l="22266" t="27295" r="56054" b="55859"/>
          <a:stretch>
            <a:fillRect/>
          </a:stretch>
        </p:blipFill>
        <p:spPr bwMode="auto">
          <a:xfrm>
            <a:off x="8215339" y="4075"/>
            <a:ext cx="928662" cy="577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214770"/>
            <a:ext cx="50720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Beginning of </a:t>
            </a:r>
            <a:r>
              <a:rPr lang="en-US" altLang="ko-KR" sz="800" b="1" dirty="0" smtClean="0">
                <a:solidFill>
                  <a:schemeClr val="accent5">
                    <a:lumMod val="75000"/>
                  </a:schemeClr>
                </a:solidFill>
              </a:rPr>
              <a:t>light impression</a:t>
            </a:r>
          </a:p>
          <a:p>
            <a:r>
              <a:rPr lang="en-US" altLang="ko-KR" sz="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And the beginning from </a:t>
            </a:r>
            <a:r>
              <a:rPr lang="en-US" altLang="ko-KR" sz="800" b="1" dirty="0" smtClean="0">
                <a:solidFill>
                  <a:schemeClr val="accent5">
                    <a:lumMod val="75000"/>
                  </a:schemeClr>
                </a:solidFill>
              </a:rPr>
              <a:t>appreciation..</a:t>
            </a:r>
            <a:endParaRPr lang="ko-KR" altLang="en-US" sz="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-21613" y="6686844"/>
            <a:ext cx="6723572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700" b="1" dirty="0" err="1" smtClean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  <a:cs typeface="Times New Roman" pitchFamily="18" charset="0"/>
              </a:rPr>
              <a:t>Samkwang</a:t>
            </a:r>
            <a:r>
              <a:rPr lang="en-US" altLang="ko-KR" sz="700" b="1" dirty="0" smtClean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  <a:cs typeface="Times New Roman" pitchFamily="18" charset="0"/>
              </a:rPr>
              <a:t> Medical  Laboratories  http://www.smlab.co.kr</a:t>
            </a:r>
            <a:endParaRPr lang="en-US" altLang="ko-KR" sz="900" b="1" dirty="0">
              <a:solidFill>
                <a:schemeClr val="accent5">
                  <a:lumMod val="50000"/>
                </a:schemeClr>
              </a:solidFill>
              <a:latin typeface="+mn-ea"/>
              <a:ea typeface="+mn-ea"/>
              <a:cs typeface="Times New Roman" pitchFamily="18" charset="0"/>
            </a:endParaRPr>
          </a:p>
        </p:txBody>
      </p:sp>
      <p:pic>
        <p:nvPicPr>
          <p:cNvPr id="9" name="그림 8" descr="ISO 9001(2000)iss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74129" y="6643710"/>
            <a:ext cx="285232" cy="179122"/>
          </a:xfrm>
          <a:prstGeom prst="rect">
            <a:avLst/>
          </a:prstGeom>
        </p:spPr>
      </p:pic>
      <p:pic>
        <p:nvPicPr>
          <p:cNvPr id="10" name="그림 9" descr="NGSPLog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066" y="6643710"/>
            <a:ext cx="360628" cy="196706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6627254"/>
            <a:ext cx="249483" cy="22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그림 11" descr="SM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58214" y="6597410"/>
            <a:ext cx="765626" cy="2101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85720" y="642918"/>
            <a:ext cx="8429684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삼광의료재단 </a:t>
            </a:r>
            <a:r>
              <a:rPr lang="en-US" sz="1200" b="1" dirty="0" smtClean="0"/>
              <a:t>AACC (American Association for Clinical Chemistry) </a:t>
            </a:r>
            <a:r>
              <a:rPr lang="ko-KR" altLang="en-US" sz="1200" b="1" dirty="0" smtClean="0"/>
              <a:t>학술발표 </a:t>
            </a:r>
            <a:endParaRPr lang="en-US" altLang="ko-KR" sz="1200" b="1" dirty="0" smtClean="0"/>
          </a:p>
          <a:p>
            <a:endParaRPr lang="en-US" altLang="ko-KR" sz="1000" dirty="0" smtClean="0"/>
          </a:p>
          <a:p>
            <a:r>
              <a:rPr lang="ko-KR" altLang="en-US" sz="900" dirty="0" smtClean="0"/>
              <a:t>지난 </a:t>
            </a:r>
            <a:r>
              <a:rPr lang="en-US" altLang="ko-KR" sz="900" dirty="0" smtClean="0"/>
              <a:t>7</a:t>
            </a:r>
            <a:r>
              <a:rPr lang="ko-KR" altLang="en-US" sz="900" dirty="0" smtClean="0"/>
              <a:t>월 </a:t>
            </a:r>
            <a:r>
              <a:rPr lang="en-US" altLang="ko-KR" sz="900" dirty="0" smtClean="0"/>
              <a:t>19</a:t>
            </a:r>
            <a:r>
              <a:rPr lang="ko-KR" altLang="en-US" sz="900" dirty="0" smtClean="0"/>
              <a:t>일 부터 </a:t>
            </a:r>
            <a:r>
              <a:rPr lang="en-US" altLang="ko-KR" sz="900" dirty="0" smtClean="0"/>
              <a:t>23</a:t>
            </a:r>
            <a:r>
              <a:rPr lang="ko-KR" altLang="en-US" sz="900" dirty="0" smtClean="0"/>
              <a:t>일까지 </a:t>
            </a:r>
            <a:r>
              <a:rPr lang="en-US" altLang="ko-KR" sz="900" dirty="0" smtClean="0"/>
              <a:t>5</a:t>
            </a:r>
            <a:r>
              <a:rPr lang="ko-KR" altLang="en-US" sz="900" dirty="0" smtClean="0"/>
              <a:t>일간 시카고에서 개최 되었던 전미임상화학협회 연례학술대회에 삼광의료재단 검사</a:t>
            </a:r>
            <a:r>
              <a:rPr lang="en-US" altLang="ko-KR" sz="900" dirty="0" smtClean="0"/>
              <a:t>2</a:t>
            </a:r>
            <a:r>
              <a:rPr lang="ko-KR" altLang="en-US" sz="900" dirty="0" smtClean="0"/>
              <a:t>부의 전문의 서소연부장님과 </a:t>
            </a:r>
            <a:r>
              <a:rPr lang="ko-KR" altLang="en-US" sz="900" dirty="0" smtClean="0"/>
              <a:t>조영숙원장님께서 </a:t>
            </a:r>
            <a:r>
              <a:rPr lang="en-US" altLang="ko-KR" sz="900" dirty="0" smtClean="0"/>
              <a:t> </a:t>
            </a:r>
            <a:r>
              <a:rPr lang="en-US" altLang="ko-KR" sz="900" dirty="0"/>
              <a:t>Serologic Screening of Pregnant Women for Primary Human Cytomegalovirus </a:t>
            </a:r>
            <a:r>
              <a:rPr lang="en-US" altLang="ko-KR" sz="900" dirty="0" smtClean="0"/>
              <a:t>Infection</a:t>
            </a:r>
            <a:r>
              <a:rPr lang="ko-KR" altLang="en-US" sz="900" dirty="0" smtClean="0"/>
              <a:t>이라는 제목으로 한국</a:t>
            </a:r>
            <a:r>
              <a:rPr lang="en-US" altLang="ko-KR" sz="900" dirty="0" smtClean="0"/>
              <a:t> </a:t>
            </a:r>
            <a:r>
              <a:rPr lang="ko-KR" altLang="en-US" sz="900" dirty="0" err="1" smtClean="0"/>
              <a:t>애보트</a:t>
            </a:r>
            <a:r>
              <a:rPr lang="en-US" altLang="ko-KR" sz="900" dirty="0" smtClean="0"/>
              <a:t>(Abbott Diagnostics)</a:t>
            </a:r>
            <a:r>
              <a:rPr lang="ko-KR" altLang="en-US" sz="900" dirty="0" smtClean="0"/>
              <a:t>사와의 공동연구결과를 </a:t>
            </a:r>
            <a:r>
              <a:rPr lang="ko-KR" altLang="en-US" sz="900" dirty="0" smtClean="0"/>
              <a:t>포스터 발표 하셨습니다</a:t>
            </a:r>
            <a:r>
              <a:rPr lang="en-US" altLang="ko-KR" sz="900" dirty="0" smtClean="0"/>
              <a:t>.</a:t>
            </a:r>
            <a:endParaRPr lang="ko-KR" altLang="en-US" b="1" dirty="0"/>
          </a:p>
        </p:txBody>
      </p:sp>
      <p:sp>
        <p:nvSpPr>
          <p:cNvPr id="14" name="직사각형 13"/>
          <p:cNvSpPr/>
          <p:nvPr/>
        </p:nvSpPr>
        <p:spPr>
          <a:xfrm>
            <a:off x="299408" y="5715016"/>
            <a:ext cx="65008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 smtClean="0"/>
              <a:t>                      </a:t>
            </a:r>
          </a:p>
          <a:p>
            <a:r>
              <a:rPr lang="en-US" sz="1000" b="1" dirty="0"/>
              <a:t> </a:t>
            </a:r>
            <a:r>
              <a:rPr lang="en-US" sz="1000" b="1" dirty="0" smtClean="0"/>
              <a:t>                   AACC </a:t>
            </a:r>
            <a:r>
              <a:rPr lang="en-US" sz="1000" b="1" dirty="0"/>
              <a:t>(American Association for Clinical Chemistry</a:t>
            </a:r>
            <a:r>
              <a:rPr lang="en-US" sz="1000" b="1" dirty="0" smtClean="0"/>
              <a:t>)</a:t>
            </a:r>
          </a:p>
          <a:p>
            <a:endParaRPr lang="ko-KR" altLang="en-US" sz="1000" b="1" dirty="0"/>
          </a:p>
          <a:p>
            <a:r>
              <a:rPr lang="ko-KR" altLang="en-US" sz="900" dirty="0"/>
              <a:t>전미임상화학협회는 </a:t>
            </a:r>
            <a:r>
              <a:rPr lang="en-US" sz="900" dirty="0"/>
              <a:t>1948</a:t>
            </a:r>
            <a:r>
              <a:rPr lang="ko-KR" altLang="en-US" sz="900" dirty="0"/>
              <a:t>년 설립되었으며 현재 워싱턴</a:t>
            </a:r>
            <a:r>
              <a:rPr lang="en-US" sz="900" dirty="0"/>
              <a:t>DC</a:t>
            </a:r>
            <a:r>
              <a:rPr lang="ko-KR" altLang="en-US" sz="900" dirty="0"/>
              <a:t>에 본부를 두고 전세계적으로 일만 명에 달하는 회원을 보유하고 있으며 주로 임상화학분야를 비롯하여 임상의학 전반에 관심 있는 전문가 그룹과 의사들이 참여 하고 있다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285720" y="1500174"/>
            <a:ext cx="6515062" cy="42290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그림 16" descr="DSC0287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143768" y="1500174"/>
            <a:ext cx="1714512" cy="1285884"/>
          </a:xfrm>
          <a:prstGeom prst="rect">
            <a:avLst/>
          </a:prstGeom>
        </p:spPr>
      </p:pic>
      <p:pic>
        <p:nvPicPr>
          <p:cNvPr id="1028" name="Picture 4" descr="AACC Advancing Clinical Laboratory Science Worldwide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70846" y="5786454"/>
            <a:ext cx="785818" cy="279699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6357950" y="223915"/>
            <a:ext cx="1857388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50" b="1" dirty="0" smtClean="0">
                <a:solidFill>
                  <a:schemeClr val="tx2">
                    <a:lumMod val="75000"/>
                  </a:schemeClr>
                </a:solidFill>
              </a:rPr>
              <a:t>삼광의료재단</a:t>
            </a:r>
            <a:r>
              <a:rPr lang="en-US" altLang="ko-KR" sz="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r"/>
            <a:r>
              <a:rPr lang="ko-KR" altLang="en-US" sz="800" b="1" dirty="0" smtClean="0">
                <a:solidFill>
                  <a:schemeClr val="tx2">
                    <a:lumMod val="75000"/>
                  </a:schemeClr>
                </a:solidFill>
              </a:rPr>
              <a:t>검사기획</a:t>
            </a:r>
            <a:r>
              <a:rPr lang="ko-KR" altLang="en-US" sz="800" b="1" dirty="0">
                <a:solidFill>
                  <a:schemeClr val="tx2">
                    <a:lumMod val="75000"/>
                  </a:schemeClr>
                </a:solidFill>
              </a:rPr>
              <a:t>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114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삼광의료재단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Your User Name</dc:creator>
  <cp:lastModifiedBy>Your User Name</cp:lastModifiedBy>
  <cp:revision>8</cp:revision>
  <dcterms:created xsi:type="dcterms:W3CDTF">2009-07-29T07:06:07Z</dcterms:created>
  <dcterms:modified xsi:type="dcterms:W3CDTF">2009-07-29T08:00:53Z</dcterms:modified>
</cp:coreProperties>
</file>